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0" r:id="rId3"/>
    <p:sldId id="266" r:id="rId4"/>
    <p:sldId id="261" r:id="rId5"/>
    <p:sldId id="264" r:id="rId6"/>
    <p:sldId id="265" r:id="rId7"/>
    <p:sldId id="267" r:id="rId8"/>
    <p:sldId id="268" r:id="rId9"/>
    <p:sldId id="271" r:id="rId10"/>
    <p:sldId id="274" r:id="rId11"/>
    <p:sldId id="272" r:id="rId12"/>
    <p:sldId id="275" r:id="rId13"/>
    <p:sldId id="269" r:id="rId14"/>
    <p:sldId id="270" r:id="rId15"/>
    <p:sldId id="273" r:id="rId16"/>
    <p:sldId id="276" r:id="rId17"/>
    <p:sldId id="25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4/21/2016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4/21/2016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4/21/2016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4/21/2016</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4/21/2016</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4/21/2016</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4/21/2016</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hyperlink" Target="file:///\\Users\pmmercha\Downloads\final%20maps%20(2).html"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1"/>
            <a:ext cx="8825658" cy="1191490"/>
          </a:xfrm>
        </p:spPr>
        <p:txBody>
          <a:bodyPr/>
          <a:lstStyle/>
          <a:p>
            <a:pPr algn="ctr"/>
            <a:r>
              <a:rPr lang="en-US" dirty="0" smtClean="0"/>
              <a:t>Cuisine Mining</a:t>
            </a:r>
            <a:endParaRPr lang="en-US" dirty="0"/>
          </a:p>
        </p:txBody>
      </p:sp>
      <p:sp>
        <p:nvSpPr>
          <p:cNvPr id="3" name="Subtitle 2"/>
          <p:cNvSpPr>
            <a:spLocks noGrp="1"/>
          </p:cNvSpPr>
          <p:nvPr>
            <p:ph type="subTitle" idx="1"/>
          </p:nvPr>
        </p:nvSpPr>
        <p:spPr>
          <a:xfrm>
            <a:off x="1154955" y="3075709"/>
            <a:ext cx="8825658" cy="2563091"/>
          </a:xfrm>
        </p:spPr>
        <p:txBody>
          <a:bodyPr/>
          <a:lstStyle/>
          <a:p>
            <a:pPr marL="342900" indent="-342900">
              <a:buFontTx/>
              <a:buChar char="-"/>
            </a:pPr>
            <a:r>
              <a:rPr lang="en-US" dirty="0" smtClean="0"/>
              <a:t>Harish </a:t>
            </a:r>
            <a:r>
              <a:rPr lang="en-US" dirty="0" err="1" smtClean="0"/>
              <a:t>annavajjala</a:t>
            </a:r>
            <a:endParaRPr lang="en-US" dirty="0" smtClean="0"/>
          </a:p>
          <a:p>
            <a:pPr marL="342900" indent="-342900">
              <a:buFontTx/>
              <a:buChar char="-"/>
            </a:pPr>
            <a:r>
              <a:rPr lang="en-US" dirty="0" smtClean="0"/>
              <a:t>Chirag </a:t>
            </a:r>
            <a:r>
              <a:rPr lang="en-US" dirty="0" err="1" smtClean="0"/>
              <a:t>chheda</a:t>
            </a:r>
            <a:endParaRPr lang="en-US" dirty="0" smtClean="0"/>
          </a:p>
          <a:p>
            <a:pPr marL="342900" indent="-342900">
              <a:buFontTx/>
              <a:buChar char="-"/>
            </a:pPr>
            <a:r>
              <a:rPr lang="en-US" dirty="0" err="1" smtClean="0"/>
              <a:t>Abhinandan</a:t>
            </a:r>
            <a:r>
              <a:rPr lang="en-US" dirty="0" smtClean="0"/>
              <a:t> </a:t>
            </a:r>
            <a:r>
              <a:rPr lang="en-US" dirty="0" err="1" smtClean="0"/>
              <a:t>sampathkumar</a:t>
            </a:r>
            <a:endParaRPr lang="en-US" dirty="0" smtClean="0"/>
          </a:p>
          <a:p>
            <a:pPr marL="342900" indent="-342900">
              <a:buFontTx/>
              <a:buChar char="-"/>
            </a:pPr>
            <a:r>
              <a:rPr lang="en-US" dirty="0" err="1" smtClean="0"/>
              <a:t>Siddharth</a:t>
            </a:r>
            <a:r>
              <a:rPr lang="en-US" dirty="0" smtClean="0"/>
              <a:t> </a:t>
            </a:r>
            <a:r>
              <a:rPr lang="en-US" dirty="0" err="1" smtClean="0"/>
              <a:t>jayashankar</a:t>
            </a:r>
            <a:endParaRPr lang="en-US" dirty="0" smtClean="0"/>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6261" y="3269546"/>
            <a:ext cx="3081091" cy="3345185"/>
          </a:xfrm>
          <a:prstGeom prst="rect">
            <a:avLst/>
          </a:prstGeom>
        </p:spPr>
      </p:pic>
    </p:spTree>
    <p:extLst>
      <p:ext uri="{BB962C8B-B14F-4D97-AF65-F5344CB8AC3E}">
        <p14:creationId xmlns:p14="http://schemas.microsoft.com/office/powerpoint/2010/main" val="29141930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t>Clustered Column graph - To find preferences of dishes over different meals of the day.</a:t>
            </a:r>
            <a:br>
              <a:rPr lang="en-US" sz="3200" dirty="0"/>
            </a:b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456" y="1715525"/>
            <a:ext cx="10058400" cy="4529610"/>
          </a:xfrm>
          <a:prstGeom prst="rect">
            <a:avLst/>
          </a:prstGeom>
        </p:spPr>
      </p:pic>
    </p:spTree>
    <p:extLst>
      <p:ext uri="{BB962C8B-B14F-4D97-AF65-F5344CB8AC3E}">
        <p14:creationId xmlns:p14="http://schemas.microsoft.com/office/powerpoint/2010/main" val="18333059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3200" dirty="0"/>
              <a:t>Stacked Bar – To find the affinity of a particular cuisine among different countries.</a:t>
            </a:r>
            <a:br>
              <a:rPr lang="en-US" sz="3200" dirty="0"/>
            </a:b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976" y="1541413"/>
            <a:ext cx="10200066" cy="5191850"/>
          </a:xfrm>
          <a:prstGeom prst="rect">
            <a:avLst/>
          </a:prstGeom>
        </p:spPr>
      </p:pic>
    </p:spTree>
    <p:extLst>
      <p:ext uri="{BB962C8B-B14F-4D97-AF65-F5344CB8AC3E}">
        <p14:creationId xmlns:p14="http://schemas.microsoft.com/office/powerpoint/2010/main" val="39581054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3200" dirty="0"/>
              <a:t>Stacked Bar – To find the affinity of a particular cuisine among different countries.</a:t>
            </a:r>
            <a:br>
              <a:rPr lang="en-US" sz="3200" dirty="0"/>
            </a:br>
            <a:endParaRPr lang="en-US" sz="32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1853248"/>
            <a:ext cx="10313810" cy="4547552"/>
          </a:xfrm>
          <a:prstGeom prst="rect">
            <a:avLst/>
          </a:prstGeom>
        </p:spPr>
      </p:pic>
    </p:spTree>
    <p:extLst>
      <p:ext uri="{BB962C8B-B14F-4D97-AF65-F5344CB8AC3E}">
        <p14:creationId xmlns:p14="http://schemas.microsoft.com/office/powerpoint/2010/main" val="3677248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80623"/>
          </a:xfrm>
        </p:spPr>
        <p:txBody>
          <a:bodyPr/>
          <a:lstStyle/>
          <a:p>
            <a:r>
              <a:rPr lang="en-US" sz="2400" dirty="0"/>
              <a:t>Pie Charts - To find the share of all dishes in a particular cuisine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1133341"/>
            <a:ext cx="5218240" cy="267880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110" y="1133341"/>
            <a:ext cx="5218240" cy="267880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111" y="4069724"/>
            <a:ext cx="5218240" cy="267880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4110" y="4050485"/>
            <a:ext cx="5218240" cy="2698044"/>
          </a:xfrm>
          <a:prstGeom prst="rect">
            <a:avLst/>
          </a:prstGeom>
        </p:spPr>
      </p:pic>
    </p:spTree>
    <p:extLst>
      <p:ext uri="{BB962C8B-B14F-4D97-AF65-F5344CB8AC3E}">
        <p14:creationId xmlns:p14="http://schemas.microsoft.com/office/powerpoint/2010/main" val="27474365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Geo </a:t>
            </a:r>
            <a:r>
              <a:rPr lang="en-US" sz="3200" dirty="0" smtClean="0"/>
              <a:t>Maps </a:t>
            </a:r>
            <a:r>
              <a:rPr lang="en-US" sz="3200" dirty="0"/>
              <a:t>– To find the top dishes in a country</a:t>
            </a:r>
            <a:br>
              <a:rPr lang="en-US" sz="3200" dirty="0"/>
            </a:br>
            <a:endParaRPr lang="en-US" sz="3200" dirty="0"/>
          </a:p>
        </p:txBody>
      </p:sp>
      <p:sp>
        <p:nvSpPr>
          <p:cNvPr id="5" name="Rectangle 4"/>
          <p:cNvSpPr/>
          <p:nvPr/>
        </p:nvSpPr>
        <p:spPr>
          <a:xfrm>
            <a:off x="3048000" y="3105835"/>
            <a:ext cx="6096000" cy="646331"/>
          </a:xfrm>
          <a:prstGeom prst="rect">
            <a:avLst/>
          </a:prstGeom>
        </p:spPr>
        <p:txBody>
          <a:bodyPr>
            <a:spAutoFit/>
          </a:bodyPr>
          <a:lstStyle/>
          <a:p>
            <a:r>
              <a:rPr lang="en-US" dirty="0" smtClean="0">
                <a:hlinkClick r:id="rId2" action="ppaction://hlinkfile"/>
              </a:rPr>
              <a:t>file:///Users/pmmercha/Downloads/final%20maps%20(2).html</a:t>
            </a:r>
            <a:endParaRPr lang="en-US" dirty="0"/>
          </a:p>
        </p:txBody>
      </p:sp>
    </p:spTree>
    <p:extLst>
      <p:ext uri="{BB962C8B-B14F-4D97-AF65-F5344CB8AC3E}">
        <p14:creationId xmlns:p14="http://schemas.microsoft.com/office/powerpoint/2010/main" val="29913174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Results &amp; Conclusions so far</a:t>
            </a:r>
            <a:endParaRPr lang="en-US" dirty="0"/>
          </a:p>
        </p:txBody>
      </p:sp>
      <p:sp>
        <p:nvSpPr>
          <p:cNvPr id="4" name="Content Placeholder 3"/>
          <p:cNvSpPr>
            <a:spLocks noGrp="1"/>
          </p:cNvSpPr>
          <p:nvPr>
            <p:ph idx="1"/>
          </p:nvPr>
        </p:nvSpPr>
        <p:spPr>
          <a:xfrm>
            <a:off x="1103312" y="1622738"/>
            <a:ext cx="8946541" cy="4625661"/>
          </a:xfrm>
        </p:spPr>
        <p:txBody>
          <a:bodyPr>
            <a:normAutofit lnSpcReduction="10000"/>
          </a:bodyPr>
          <a:lstStyle/>
          <a:p>
            <a:r>
              <a:rPr lang="en-US" dirty="0" smtClean="0"/>
              <a:t>Few Popular dishes like Pizza and Sushi are popular all around the world. Pizza is eaten all over the world and our results showed that Italian cuisine dominates world food, and 80% of the contribution is by pizza.  </a:t>
            </a:r>
          </a:p>
          <a:p>
            <a:r>
              <a:rPr lang="en-US" dirty="0" smtClean="0"/>
              <a:t>Mexicans explore a lot of cuisines and are also very active on Twitter. US and UK too are extremely active and try out dishes.</a:t>
            </a:r>
          </a:p>
          <a:p>
            <a:r>
              <a:rPr lang="en-US" dirty="0" smtClean="0"/>
              <a:t>There is a clear preference to some dishes in each cuisine – Chorizo in Spain.</a:t>
            </a:r>
          </a:p>
          <a:p>
            <a:r>
              <a:rPr lang="en-US" dirty="0" smtClean="0"/>
              <a:t>In each cuisine ,not all dishes are eaten during different meals - </a:t>
            </a:r>
            <a:r>
              <a:rPr lang="en-US" dirty="0" err="1" smtClean="0"/>
              <a:t>Eg</a:t>
            </a:r>
            <a:r>
              <a:rPr lang="en-US" dirty="0" smtClean="0"/>
              <a:t>. Dosa for breakfast , Biryani for lunch and Butter Chicken for dinner.</a:t>
            </a:r>
          </a:p>
          <a:p>
            <a:r>
              <a:rPr lang="en-US" dirty="0" smtClean="0"/>
              <a:t> More common ingredients are present in cuisines of neighboring countries. Influence of dishes across neighboring countries is high.</a:t>
            </a:r>
          </a:p>
          <a:p>
            <a:r>
              <a:rPr lang="en-US" dirty="0" smtClean="0"/>
              <a:t>Countries with similar weather also tend to have similar food habits. Australia and Mexico.</a:t>
            </a:r>
          </a:p>
          <a:p>
            <a:endParaRPr lang="en-US" dirty="0"/>
          </a:p>
        </p:txBody>
      </p:sp>
    </p:spTree>
    <p:extLst>
      <p:ext uri="{BB962C8B-B14F-4D97-AF65-F5344CB8AC3E}">
        <p14:creationId xmlns:p14="http://schemas.microsoft.com/office/powerpoint/2010/main" val="41975689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Future work</a:t>
            </a:r>
            <a:endParaRPr lang="en-US" dirty="0"/>
          </a:p>
        </p:txBody>
      </p:sp>
      <p:sp>
        <p:nvSpPr>
          <p:cNvPr id="3" name="Content Placeholder 2"/>
          <p:cNvSpPr>
            <a:spLocks noGrp="1"/>
          </p:cNvSpPr>
          <p:nvPr>
            <p:ph idx="1"/>
          </p:nvPr>
        </p:nvSpPr>
        <p:spPr/>
        <p:txBody>
          <a:bodyPr/>
          <a:lstStyle/>
          <a:p>
            <a:r>
              <a:rPr lang="en-US" dirty="0" smtClean="0"/>
              <a:t>Mine and explore more cuisines</a:t>
            </a:r>
          </a:p>
          <a:p>
            <a:r>
              <a:rPr lang="en-US" dirty="0" smtClean="0"/>
              <a:t>Find how similar are 2 dishes across cuisines</a:t>
            </a:r>
          </a:p>
          <a:p>
            <a:r>
              <a:rPr lang="en-US" dirty="0" smtClean="0"/>
              <a:t>Can the choice of cuisine determine the nationality of the user.</a:t>
            </a:r>
          </a:p>
          <a:p>
            <a:endParaRPr lang="en-US" dirty="0"/>
          </a:p>
        </p:txBody>
      </p:sp>
    </p:spTree>
    <p:extLst>
      <p:ext uri="{BB962C8B-B14F-4D97-AF65-F5344CB8AC3E}">
        <p14:creationId xmlns:p14="http://schemas.microsoft.com/office/powerpoint/2010/main" val="33022963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Thank you</a:t>
            </a:r>
            <a:endParaRPr lang="en-US" dirty="0"/>
          </a:p>
        </p:txBody>
      </p:sp>
    </p:spTree>
    <p:extLst>
      <p:ext uri="{BB962C8B-B14F-4D97-AF65-F5344CB8AC3E}">
        <p14:creationId xmlns:p14="http://schemas.microsoft.com/office/powerpoint/2010/main" val="35855101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400" dirty="0" smtClean="0"/>
              <a:t/>
            </a:r>
            <a:br>
              <a:rPr lang="en-US" sz="2400" dirty="0" smtClean="0"/>
            </a:br>
            <a:r>
              <a:rPr lang="en-US" sz="3200" dirty="0" smtClean="0"/>
              <a:t>Background</a:t>
            </a:r>
            <a:r>
              <a:rPr lang="en-US" sz="2400" dirty="0"/>
              <a:t/>
            </a:r>
            <a:br>
              <a:rPr lang="en-US" sz="2400" dirty="0"/>
            </a:br>
            <a:endParaRPr lang="en-US" sz="2400" dirty="0"/>
          </a:p>
        </p:txBody>
      </p:sp>
      <p:sp>
        <p:nvSpPr>
          <p:cNvPr id="3" name="Content Placeholder 2"/>
          <p:cNvSpPr>
            <a:spLocks noGrp="1"/>
          </p:cNvSpPr>
          <p:nvPr>
            <p:ph idx="1"/>
          </p:nvPr>
        </p:nvSpPr>
        <p:spPr/>
        <p:txBody>
          <a:bodyPr>
            <a:normAutofit/>
          </a:bodyPr>
          <a:lstStyle/>
          <a:p>
            <a:pPr>
              <a:lnSpc>
                <a:spcPct val="200000"/>
              </a:lnSpc>
            </a:pPr>
            <a:r>
              <a:rPr lang="en-US" dirty="0"/>
              <a:t>74% of online adults use social networking sites</a:t>
            </a:r>
            <a:r>
              <a:rPr lang="en-US" dirty="0" smtClean="0"/>
              <a:t>.</a:t>
            </a:r>
          </a:p>
          <a:p>
            <a:pPr>
              <a:lnSpc>
                <a:spcPct val="200000"/>
              </a:lnSpc>
            </a:pPr>
            <a:r>
              <a:rPr lang="en-US" dirty="0"/>
              <a:t>Twitter has 320M monthly active users</a:t>
            </a:r>
            <a:r>
              <a:rPr lang="en-US" dirty="0" smtClean="0"/>
              <a:t>.</a:t>
            </a:r>
            <a:endParaRPr lang="en-US" dirty="0" smtClean="0"/>
          </a:p>
          <a:p>
            <a:pPr>
              <a:lnSpc>
                <a:spcPct val="200000"/>
              </a:lnSpc>
            </a:pPr>
            <a:r>
              <a:rPr lang="en-US" dirty="0" smtClean="0"/>
              <a:t>Food </a:t>
            </a:r>
            <a:r>
              <a:rPr lang="en-US" dirty="0"/>
              <a:t>is our common ground, a universal experience</a:t>
            </a:r>
            <a:r>
              <a:rPr lang="en-US" dirty="0" smtClean="0"/>
              <a:t>.</a:t>
            </a:r>
            <a:endParaRPr lang="en-US" dirty="0" smtClean="0"/>
          </a:p>
          <a:p>
            <a:pPr>
              <a:lnSpc>
                <a:spcPct val="200000"/>
              </a:lnSpc>
            </a:pPr>
            <a:r>
              <a:rPr lang="en-US" dirty="0"/>
              <a:t>Insights to such a fundamental concept seems </a:t>
            </a:r>
            <a:r>
              <a:rPr lang="en-US" dirty="0" smtClean="0"/>
              <a:t>appealing</a:t>
            </a:r>
            <a:r>
              <a:rPr lang="en-US" dirty="0" smtClean="0"/>
              <a:t>.</a:t>
            </a:r>
            <a:endParaRPr lang="en-US" dirty="0" smtClean="0"/>
          </a:p>
          <a:p>
            <a:pPr>
              <a:lnSpc>
                <a:spcPct val="200000"/>
              </a:lnSpc>
            </a:pPr>
            <a:r>
              <a:rPr lang="en-US" dirty="0"/>
              <a:t>195 countries present, numerous cuisines available</a:t>
            </a:r>
          </a:p>
        </p:txBody>
      </p:sp>
    </p:spTree>
    <p:extLst>
      <p:ext uri="{BB962C8B-B14F-4D97-AF65-F5344CB8AC3E}">
        <p14:creationId xmlns:p14="http://schemas.microsoft.com/office/powerpoint/2010/main" val="27654723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400" dirty="0" smtClean="0"/>
              <a:t/>
            </a:r>
            <a:br>
              <a:rPr lang="en-US" sz="2400" dirty="0" smtClean="0"/>
            </a:br>
            <a:r>
              <a:rPr lang="en-US" sz="3200" dirty="0" smtClean="0"/>
              <a:t>Possible Insights and Visualizations</a:t>
            </a:r>
            <a:r>
              <a:rPr lang="en-US" sz="2400" dirty="0"/>
              <a:t/>
            </a:r>
            <a:br>
              <a:rPr lang="en-US" sz="2400" dirty="0"/>
            </a:br>
            <a:endParaRPr lang="en-US" sz="2400" dirty="0"/>
          </a:p>
        </p:txBody>
      </p:sp>
      <p:sp>
        <p:nvSpPr>
          <p:cNvPr id="3" name="Content Placeholder 2"/>
          <p:cNvSpPr>
            <a:spLocks noGrp="1"/>
          </p:cNvSpPr>
          <p:nvPr>
            <p:ph idx="1"/>
          </p:nvPr>
        </p:nvSpPr>
        <p:spPr/>
        <p:txBody>
          <a:bodyPr/>
          <a:lstStyle/>
          <a:p>
            <a:pPr>
              <a:lnSpc>
                <a:spcPct val="200000"/>
              </a:lnSpc>
            </a:pPr>
            <a:r>
              <a:rPr lang="en-US" dirty="0" smtClean="0"/>
              <a:t>Popularity of a cuisine around the world.</a:t>
            </a:r>
          </a:p>
          <a:p>
            <a:pPr>
              <a:lnSpc>
                <a:spcPct val="200000"/>
              </a:lnSpc>
            </a:pPr>
            <a:r>
              <a:rPr lang="en-US" dirty="0" smtClean="0"/>
              <a:t>Most preferred dish of each cuisine around the world.</a:t>
            </a:r>
          </a:p>
          <a:p>
            <a:pPr>
              <a:lnSpc>
                <a:spcPct val="200000"/>
              </a:lnSpc>
            </a:pPr>
            <a:r>
              <a:rPr lang="en-US" dirty="0" smtClean="0"/>
              <a:t>How varied are people’s  choice of food and cuisine.</a:t>
            </a:r>
          </a:p>
          <a:p>
            <a:pPr>
              <a:lnSpc>
                <a:spcPct val="200000"/>
              </a:lnSpc>
            </a:pPr>
            <a:r>
              <a:rPr lang="en-US" dirty="0" smtClean="0"/>
              <a:t>What food is preferred for each meal of the day.</a:t>
            </a:r>
          </a:p>
          <a:p>
            <a:pPr>
              <a:lnSpc>
                <a:spcPct val="200000"/>
              </a:lnSpc>
            </a:pPr>
            <a:r>
              <a:rPr lang="en-US" dirty="0" smtClean="0"/>
              <a:t>How varied are the ingredients between cuisines.  </a:t>
            </a:r>
            <a:endParaRPr lang="en-US" dirty="0"/>
          </a:p>
        </p:txBody>
      </p:sp>
    </p:spTree>
    <p:extLst>
      <p:ext uri="{BB962C8B-B14F-4D97-AF65-F5344CB8AC3E}">
        <p14:creationId xmlns:p14="http://schemas.microsoft.com/office/powerpoint/2010/main" val="29630262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smtClean="0"/>
              <a:t>DATA – Collection &amp; Preprocessing</a:t>
            </a:r>
            <a:r>
              <a:rPr lang="en-US" sz="3200" dirty="0"/>
              <a:t/>
            </a:r>
            <a:br>
              <a:rPr lang="en-US" sz="3200" dirty="0"/>
            </a:br>
            <a:endParaRPr lang="en-US" sz="3200" dirty="0"/>
          </a:p>
        </p:txBody>
      </p:sp>
      <p:sp>
        <p:nvSpPr>
          <p:cNvPr id="3" name="Content Placeholder 2"/>
          <p:cNvSpPr>
            <a:spLocks noGrp="1"/>
          </p:cNvSpPr>
          <p:nvPr>
            <p:ph idx="1"/>
          </p:nvPr>
        </p:nvSpPr>
        <p:spPr>
          <a:xfrm>
            <a:off x="1103312" y="1481070"/>
            <a:ext cx="8946541" cy="4767329"/>
          </a:xfrm>
        </p:spPr>
        <p:txBody>
          <a:bodyPr>
            <a:normAutofit fontScale="77500" lnSpcReduction="20000"/>
          </a:bodyPr>
          <a:lstStyle/>
          <a:p>
            <a:pPr>
              <a:lnSpc>
                <a:spcPct val="200000"/>
              </a:lnSpc>
            </a:pPr>
            <a:r>
              <a:rPr lang="en-US" dirty="0"/>
              <a:t>We mined twitter data using its Streaming and Rest </a:t>
            </a:r>
            <a:r>
              <a:rPr lang="en-US" dirty="0" smtClean="0"/>
              <a:t>API.</a:t>
            </a:r>
          </a:p>
          <a:p>
            <a:pPr>
              <a:lnSpc>
                <a:spcPct val="200000"/>
              </a:lnSpc>
            </a:pPr>
            <a:r>
              <a:rPr lang="en-US" dirty="0" smtClean="0"/>
              <a:t>A </a:t>
            </a:r>
            <a:r>
              <a:rPr lang="en-US" dirty="0"/>
              <a:t>rich dataset was collected from </a:t>
            </a:r>
            <a:r>
              <a:rPr lang="en-US" dirty="0" smtClean="0"/>
              <a:t>University of Arizona .  (Data set from the Paper - Analyzing </a:t>
            </a:r>
            <a:r>
              <a:rPr lang="en-US" dirty="0"/>
              <a:t>the Language of Food on Social </a:t>
            </a:r>
            <a:r>
              <a:rPr lang="en-US" dirty="0" smtClean="0"/>
              <a:t>Media ) </a:t>
            </a:r>
          </a:p>
          <a:p>
            <a:pPr>
              <a:lnSpc>
                <a:spcPct val="200000"/>
              </a:lnSpc>
            </a:pPr>
            <a:r>
              <a:rPr lang="en-US" dirty="0" smtClean="0"/>
              <a:t> </a:t>
            </a:r>
            <a:r>
              <a:rPr lang="en-US" dirty="0"/>
              <a:t>We chose the top 10 cuisines of the </a:t>
            </a:r>
            <a:r>
              <a:rPr lang="en-US" dirty="0" smtClean="0"/>
              <a:t>world ( Cuisines considered: Australian</a:t>
            </a:r>
            <a:r>
              <a:rPr lang="en-US" dirty="0"/>
              <a:t>, Chinese, French, Indian, Italian, Japanese, Lebanese, Mexican, Spanish and </a:t>
            </a:r>
            <a:r>
              <a:rPr lang="en-US" dirty="0" smtClean="0"/>
              <a:t>Thai )</a:t>
            </a:r>
          </a:p>
          <a:p>
            <a:pPr>
              <a:lnSpc>
                <a:spcPct val="200000"/>
              </a:lnSpc>
            </a:pPr>
            <a:r>
              <a:rPr lang="en-US" dirty="0"/>
              <a:t>Each cuisine is associated to its most popular </a:t>
            </a:r>
            <a:r>
              <a:rPr lang="en-US" dirty="0" smtClean="0"/>
              <a:t>dishes.</a:t>
            </a:r>
          </a:p>
          <a:p>
            <a:pPr>
              <a:lnSpc>
                <a:spcPct val="200000"/>
              </a:lnSpc>
            </a:pPr>
            <a:r>
              <a:rPr lang="en-US" dirty="0" smtClean="0"/>
              <a:t>Processed </a:t>
            </a:r>
            <a:r>
              <a:rPr lang="en-US" dirty="0"/>
              <a:t>the data available to make it </a:t>
            </a:r>
            <a:r>
              <a:rPr lang="en-US" dirty="0" smtClean="0"/>
              <a:t>consistent.</a:t>
            </a:r>
          </a:p>
          <a:p>
            <a:pPr>
              <a:lnSpc>
                <a:spcPct val="200000"/>
              </a:lnSpc>
            </a:pPr>
            <a:r>
              <a:rPr lang="en-US" dirty="0" smtClean="0"/>
              <a:t>The processed data was stored in a MySQL &amp; MongoDB databases.</a:t>
            </a:r>
            <a:endParaRPr lang="en-US" dirty="0"/>
          </a:p>
        </p:txBody>
      </p:sp>
    </p:spTree>
    <p:extLst>
      <p:ext uri="{BB962C8B-B14F-4D97-AF65-F5344CB8AC3E}">
        <p14:creationId xmlns:p14="http://schemas.microsoft.com/office/powerpoint/2010/main" val="25674621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smtClean="0"/>
              <a:t>Tools &amp; Technology used</a:t>
            </a:r>
            <a:r>
              <a:rPr lang="en-US" sz="2400" dirty="0"/>
              <a:t/>
            </a:r>
            <a:br>
              <a:rPr lang="en-US" sz="2400" dirty="0"/>
            </a:br>
            <a:endParaRPr lang="en-US" sz="2400" dirty="0"/>
          </a:p>
        </p:txBody>
      </p:sp>
      <p:sp>
        <p:nvSpPr>
          <p:cNvPr id="3" name="Content Placeholder 2"/>
          <p:cNvSpPr>
            <a:spLocks noGrp="1"/>
          </p:cNvSpPr>
          <p:nvPr>
            <p:ph idx="1"/>
          </p:nvPr>
        </p:nvSpPr>
        <p:spPr/>
        <p:txBody>
          <a:bodyPr>
            <a:normAutofit/>
          </a:bodyPr>
          <a:lstStyle/>
          <a:p>
            <a:r>
              <a:rPr lang="en-US" dirty="0"/>
              <a:t>Twitter </a:t>
            </a:r>
            <a:r>
              <a:rPr lang="en-US" dirty="0" smtClean="0"/>
              <a:t>API &amp; </a:t>
            </a:r>
            <a:r>
              <a:rPr lang="en-US" dirty="0" err="1" smtClean="0"/>
              <a:t>BigOven</a:t>
            </a:r>
            <a:r>
              <a:rPr lang="en-US" dirty="0" smtClean="0"/>
              <a:t> API (recipe website) </a:t>
            </a:r>
          </a:p>
          <a:p>
            <a:r>
              <a:rPr lang="en-US" dirty="0" smtClean="0"/>
              <a:t>Python, Java</a:t>
            </a:r>
          </a:p>
          <a:p>
            <a:r>
              <a:rPr lang="en-US" dirty="0" smtClean="0"/>
              <a:t>JavaScript, HTML</a:t>
            </a:r>
            <a:endParaRPr lang="en-US" dirty="0"/>
          </a:p>
          <a:p>
            <a:r>
              <a:rPr lang="en-US" dirty="0" smtClean="0"/>
              <a:t>Google </a:t>
            </a:r>
            <a:r>
              <a:rPr lang="en-US" dirty="0"/>
              <a:t>Geo </a:t>
            </a:r>
            <a:r>
              <a:rPr lang="en-US" dirty="0" smtClean="0"/>
              <a:t>Charts, D3.js</a:t>
            </a:r>
          </a:p>
          <a:p>
            <a:r>
              <a:rPr lang="en-US" dirty="0" smtClean="0"/>
              <a:t>MySQL and MongoDB</a:t>
            </a:r>
          </a:p>
          <a:p>
            <a:r>
              <a:rPr lang="en-US" dirty="0"/>
              <a:t>Microsoft Excel</a:t>
            </a:r>
            <a:endParaRPr lang="en-US" dirty="0" smtClean="0"/>
          </a:p>
        </p:txBody>
      </p:sp>
    </p:spTree>
    <p:extLst>
      <p:ext uri="{BB962C8B-B14F-4D97-AF65-F5344CB8AC3E}">
        <p14:creationId xmlns:p14="http://schemas.microsoft.com/office/powerpoint/2010/main" val="4528011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46111" y="452718"/>
            <a:ext cx="9404723" cy="1066989"/>
          </a:xfrm>
        </p:spPr>
        <p:txBody>
          <a:bodyPr/>
          <a:lstStyle/>
          <a:p>
            <a:pPr algn="ctr"/>
            <a:r>
              <a:rPr lang="en-US" sz="3200" dirty="0" smtClean="0"/>
              <a:t>Visualization Used</a:t>
            </a:r>
            <a:endParaRPr lang="en-US" sz="3200" dirty="0"/>
          </a:p>
        </p:txBody>
      </p:sp>
      <p:sp>
        <p:nvSpPr>
          <p:cNvPr id="2" name="Content Placeholder 1"/>
          <p:cNvSpPr>
            <a:spLocks noGrp="1"/>
          </p:cNvSpPr>
          <p:nvPr>
            <p:ph idx="1"/>
          </p:nvPr>
        </p:nvSpPr>
        <p:spPr>
          <a:xfrm>
            <a:off x="1103312" y="1416676"/>
            <a:ext cx="8946541" cy="4831723"/>
          </a:xfrm>
        </p:spPr>
        <p:txBody>
          <a:bodyPr>
            <a:normAutofit lnSpcReduction="10000"/>
          </a:bodyPr>
          <a:lstStyle/>
          <a:p>
            <a:pPr>
              <a:lnSpc>
                <a:spcPct val="200000"/>
              </a:lnSpc>
            </a:pPr>
            <a:r>
              <a:rPr lang="en-US" dirty="0"/>
              <a:t>Word cloud - To show impact of ingredients on a cuisine</a:t>
            </a:r>
            <a:r>
              <a:rPr lang="en-US" dirty="0" smtClean="0"/>
              <a:t>.</a:t>
            </a:r>
          </a:p>
          <a:p>
            <a:pPr>
              <a:lnSpc>
                <a:spcPct val="200000"/>
              </a:lnSpc>
            </a:pPr>
            <a:r>
              <a:rPr lang="en-US" dirty="0" smtClean="0"/>
              <a:t>Clustered </a:t>
            </a:r>
            <a:r>
              <a:rPr lang="en-US" dirty="0"/>
              <a:t>Column graph - To find preferences of dishes over different meals of the day</a:t>
            </a:r>
            <a:r>
              <a:rPr lang="en-US" dirty="0" smtClean="0"/>
              <a:t>.</a:t>
            </a:r>
          </a:p>
          <a:p>
            <a:pPr>
              <a:lnSpc>
                <a:spcPct val="200000"/>
              </a:lnSpc>
            </a:pPr>
            <a:r>
              <a:rPr lang="en-US" dirty="0" smtClean="0"/>
              <a:t>Stacked </a:t>
            </a:r>
            <a:r>
              <a:rPr lang="en-US" dirty="0"/>
              <a:t>Bar – To find the affinity of a particular cuisine among different </a:t>
            </a:r>
            <a:r>
              <a:rPr lang="en-US" dirty="0" smtClean="0"/>
              <a:t>countries.</a:t>
            </a:r>
          </a:p>
          <a:p>
            <a:pPr>
              <a:lnSpc>
                <a:spcPct val="200000"/>
              </a:lnSpc>
            </a:pPr>
            <a:r>
              <a:rPr lang="en-US" dirty="0" smtClean="0"/>
              <a:t>Pie </a:t>
            </a:r>
            <a:r>
              <a:rPr lang="en-US" dirty="0"/>
              <a:t>Charts - To find the share of all dishes in a particular </a:t>
            </a:r>
            <a:r>
              <a:rPr lang="en-US" dirty="0" smtClean="0"/>
              <a:t>cuisine.</a:t>
            </a:r>
          </a:p>
          <a:p>
            <a:pPr>
              <a:lnSpc>
                <a:spcPct val="200000"/>
              </a:lnSpc>
            </a:pPr>
            <a:r>
              <a:rPr lang="en-US" dirty="0" smtClean="0"/>
              <a:t>Geo </a:t>
            </a:r>
            <a:r>
              <a:rPr lang="en-US" dirty="0"/>
              <a:t>Map – To find the top dishes in a country</a:t>
            </a:r>
          </a:p>
        </p:txBody>
      </p:sp>
    </p:spTree>
    <p:extLst>
      <p:ext uri="{BB962C8B-B14F-4D97-AF65-F5344CB8AC3E}">
        <p14:creationId xmlns:p14="http://schemas.microsoft.com/office/powerpoint/2010/main" val="35507540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20" y="143625"/>
            <a:ext cx="9404723" cy="732138"/>
          </a:xfrm>
        </p:spPr>
        <p:txBody>
          <a:bodyPr/>
          <a:lstStyle/>
          <a:p>
            <a:pPr algn="ctr"/>
            <a:r>
              <a:rPr lang="en-US" sz="3200" dirty="0" smtClean="0"/>
              <a:t>Ingredients analysis of Asian Cuisines</a:t>
            </a:r>
            <a:endParaRPr lang="en-US" sz="3200"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379" y="1371601"/>
            <a:ext cx="3554603" cy="2086377"/>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4011" y="1399227"/>
            <a:ext cx="3565247" cy="208637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0286" y="1401512"/>
            <a:ext cx="3644721" cy="2086377"/>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5681" y="4018210"/>
            <a:ext cx="3554603" cy="2305319"/>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8991" y="4013639"/>
            <a:ext cx="3747752" cy="2309890"/>
          </a:xfrm>
          <a:prstGeom prst="rect">
            <a:avLst/>
          </a:prstGeom>
        </p:spPr>
      </p:pic>
    </p:spTree>
    <p:extLst>
      <p:ext uri="{BB962C8B-B14F-4D97-AF65-F5344CB8AC3E}">
        <p14:creationId xmlns:p14="http://schemas.microsoft.com/office/powerpoint/2010/main" val="17224821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20" y="143625"/>
            <a:ext cx="9404723" cy="732138"/>
          </a:xfrm>
        </p:spPr>
        <p:txBody>
          <a:bodyPr/>
          <a:lstStyle/>
          <a:p>
            <a:pPr algn="ctr"/>
            <a:r>
              <a:rPr lang="en-US" sz="3200" dirty="0" smtClean="0"/>
              <a:t>Ingredients analysis of Western Cuisines</a:t>
            </a: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013" y="1287888"/>
            <a:ext cx="3419874" cy="222388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2639" y="1279369"/>
            <a:ext cx="3841905" cy="222388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8296" y="1287888"/>
            <a:ext cx="3827541" cy="222388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6901" y="4134119"/>
            <a:ext cx="3419874" cy="222388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2692" y="4134119"/>
            <a:ext cx="3373552" cy="2223888"/>
          </a:xfrm>
          <a:prstGeom prst="rect">
            <a:avLst/>
          </a:prstGeom>
        </p:spPr>
      </p:pic>
    </p:spTree>
    <p:extLst>
      <p:ext uri="{BB962C8B-B14F-4D97-AF65-F5344CB8AC3E}">
        <p14:creationId xmlns:p14="http://schemas.microsoft.com/office/powerpoint/2010/main" val="20910229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t>Clustered Column graph - To find preferences of dishes over different meals of the day.</a:t>
            </a:r>
            <a:br>
              <a:rPr lang="en-US" sz="3200" dirty="0"/>
            </a:br>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226" y="1853248"/>
            <a:ext cx="9818877" cy="4481846"/>
          </a:xfrm>
          <a:prstGeom prst="rect">
            <a:avLst/>
          </a:prstGeom>
        </p:spPr>
      </p:pic>
    </p:spTree>
    <p:extLst>
      <p:ext uri="{BB962C8B-B14F-4D97-AF65-F5344CB8AC3E}">
        <p14:creationId xmlns:p14="http://schemas.microsoft.com/office/powerpoint/2010/main" val="420453478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387</TotalTime>
  <Words>590</Words>
  <Application>Microsoft Office PowerPoint</Application>
  <PresentationFormat>Widescreen</PresentationFormat>
  <Paragraphs>58</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Century Gothic</vt:lpstr>
      <vt:lpstr>Wingdings 3</vt:lpstr>
      <vt:lpstr>Ion</vt:lpstr>
      <vt:lpstr>Cuisine Mining</vt:lpstr>
      <vt:lpstr> Background </vt:lpstr>
      <vt:lpstr> Possible Insights and Visualizations </vt:lpstr>
      <vt:lpstr>DATA – Collection &amp; Preprocessing </vt:lpstr>
      <vt:lpstr>Tools &amp; Technology used </vt:lpstr>
      <vt:lpstr>Visualization Used</vt:lpstr>
      <vt:lpstr>Ingredients analysis of Asian Cuisines</vt:lpstr>
      <vt:lpstr>Ingredients analysis of Western Cuisines</vt:lpstr>
      <vt:lpstr>Clustered Column graph - To find preferences of dishes over different meals of the day. </vt:lpstr>
      <vt:lpstr>Clustered Column graph - To find preferences of dishes over different meals of the day. </vt:lpstr>
      <vt:lpstr>Stacked Bar – To find the affinity of a particular cuisine among different countries. </vt:lpstr>
      <vt:lpstr>Stacked Bar – To find the affinity of a particular cuisine among different countries. </vt:lpstr>
      <vt:lpstr>Pie Charts - To find the share of all dishes in a particular cuisine</vt:lpstr>
      <vt:lpstr>Geo Maps – To find the top dishes in a country </vt:lpstr>
      <vt:lpstr>Results &amp; Conclusions so far</vt:lpstr>
      <vt:lpstr>Future work</vt:lpstr>
      <vt:lpstr>                  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Cuisine Mining</dc:title>
  <dc:creator>Chirag Chheda</dc:creator>
  <cp:lastModifiedBy>siddharth jayasankar</cp:lastModifiedBy>
  <cp:revision>36</cp:revision>
  <dcterms:created xsi:type="dcterms:W3CDTF">2015-12-05T00:46:34Z</dcterms:created>
  <dcterms:modified xsi:type="dcterms:W3CDTF">2016-04-21T22:55:24Z</dcterms:modified>
</cp:coreProperties>
</file>